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1" r:id="rId5"/>
  </p:sldMasterIdLst>
  <p:notesMasterIdLst>
    <p:notesMasterId r:id="rId34"/>
  </p:notesMasterIdLst>
  <p:handoutMasterIdLst>
    <p:handoutMasterId r:id="rId35"/>
  </p:handoutMasterIdLst>
  <p:sldIdLst>
    <p:sldId id="2223" r:id="rId6"/>
    <p:sldId id="2228" r:id="rId7"/>
    <p:sldId id="2229" r:id="rId8"/>
    <p:sldId id="2222" r:id="rId9"/>
    <p:sldId id="2250" r:id="rId10"/>
    <p:sldId id="2230" r:id="rId11"/>
    <p:sldId id="2235" r:id="rId12"/>
    <p:sldId id="2233" r:id="rId13"/>
    <p:sldId id="2224" r:id="rId14"/>
    <p:sldId id="2242" r:id="rId15"/>
    <p:sldId id="2243" r:id="rId16"/>
    <p:sldId id="2247" r:id="rId17"/>
    <p:sldId id="2244" r:id="rId18"/>
    <p:sldId id="2248" r:id="rId19"/>
    <p:sldId id="2249" r:id="rId20"/>
    <p:sldId id="2245" r:id="rId21"/>
    <p:sldId id="2252" r:id="rId22"/>
    <p:sldId id="2246" r:id="rId23"/>
    <p:sldId id="2236" r:id="rId24"/>
    <p:sldId id="2238" r:id="rId25"/>
    <p:sldId id="2239" r:id="rId26"/>
    <p:sldId id="2240" r:id="rId27"/>
    <p:sldId id="2241" r:id="rId28"/>
    <p:sldId id="2232" r:id="rId29"/>
    <p:sldId id="2234" r:id="rId30"/>
    <p:sldId id="2251" r:id="rId31"/>
    <p:sldId id="2231" r:id="rId32"/>
    <p:sldId id="2237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C7"/>
    <a:srgbClr val="943C3C"/>
    <a:srgbClr val="CAD4D5"/>
    <a:srgbClr val="C4DFE1"/>
    <a:srgbClr val="E3F5FF"/>
    <a:srgbClr val="CDDCF3"/>
    <a:srgbClr val="CDD9F1"/>
    <a:srgbClr val="02CE9D"/>
    <a:srgbClr val="747577"/>
    <a:srgbClr val="9D4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90738-90A2-3ED2-F7D1-8A9272ACF3D5}" v="97" dt="2024-03-03T06:28:21.413"/>
    <p1510:client id="{910148C2-BC8A-4253-8454-AC4475739D80}" v="52" vWet="56" dt="2024-03-03T06:26:56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5" autoAdjust="0"/>
    <p:restoredTop sz="95388" autoAdjust="0"/>
  </p:normalViewPr>
  <p:slideViewPr>
    <p:cSldViewPr snapToGrid="0">
      <p:cViewPr varScale="1">
        <p:scale>
          <a:sx n="113" d="100"/>
          <a:sy n="113" d="100"/>
        </p:scale>
        <p:origin x="720" y="168"/>
      </p:cViewPr>
      <p:guideLst>
        <p:guide orient="horz" pos="23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70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3506D2-B1D2-4FCC-96D4-ABCC723A665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0ACE1-B1BA-45D2-B997-70408570F6A0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DFB3CF-6432-443F-890F-0984F3F2E741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1/20/26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1A21A-ADFD-46E1-B9C7-6AF929B48FE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7714D-1CE7-4980-80C8-732E00B6D480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0A1009-F334-4105-9AE7-F0B048F41F81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593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2C2B04-2EB7-43FC-B347-C912447B9A2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22BC2-72DD-4577-81E5-86F1C3AE354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0DFFDAD-65E5-4BAA-95EB-5DD93226F256}" type="datetime1">
              <a:rPr lang="en-US"/>
              <a:pPr lvl="0"/>
              <a:t>1/20/26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C105BF-6678-4130-908C-0464DD00D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0" y="1143000"/>
            <a:ext cx="5302248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DCFC9C2-750F-4452-A641-EBB964E7CFA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75D00-FF97-4829-BC00-CE746D97613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E880-C1F9-4C59-BAA2-9861406E47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FB7DC40-D2F2-4A9B-9630-0AD1DD5370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7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70501-B425-A22E-DADE-F8FE896AB3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114" y="0"/>
            <a:ext cx="8955315" cy="420914"/>
          </a:xfrm>
          <a:prstGeom prst="rect">
            <a:avLst/>
          </a:prstGeom>
        </p:spPr>
        <p:txBody>
          <a:bodyPr/>
          <a:lstStyle>
            <a:lvl1pPr marL="0" indent="0" algn="r" rtl="1">
              <a:spcBef>
                <a:spcPts val="0"/>
              </a:spcBef>
              <a:buNone/>
              <a:defRPr sz="2400" b="1" u="sng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9D3282A-8C51-2A91-794A-71FD605612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2857" y="711200"/>
            <a:ext cx="2358572" cy="3911600"/>
          </a:xfrm>
          <a:prstGeom prst="rect">
            <a:avLst/>
          </a:prstGeom>
        </p:spPr>
        <p:txBody>
          <a:bodyPr/>
          <a:lstStyle>
            <a:lvl1pPr marL="0" indent="0" algn="r" rtl="1">
              <a:spcBef>
                <a:spcPts val="0"/>
              </a:spcBef>
              <a:buNone/>
              <a:defRPr sz="1600" b="0" u="none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rtl="1"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he-IL" dirty="0"/>
              <a:t>טקסט</a:t>
            </a:r>
          </a:p>
          <a:p>
            <a:pPr lvl="1"/>
            <a:r>
              <a:rPr lang="he-IL" dirty="0"/>
              <a:t>טקסט משנה</a:t>
            </a:r>
          </a:p>
        </p:txBody>
      </p:sp>
    </p:spTree>
    <p:extLst>
      <p:ext uri="{BB962C8B-B14F-4D97-AF65-F5344CB8AC3E}">
        <p14:creationId xmlns:p14="http://schemas.microsoft.com/office/powerpoint/2010/main" val="272560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32964C1A-2F8D-3D0B-54E3-1B2FAEDD7BAF}"/>
              </a:ext>
            </a:extLst>
          </p:cNvPr>
          <p:cNvSpPr txBox="1">
            <a:spLocks/>
          </p:cNvSpPr>
          <p:nvPr userDrawn="1"/>
        </p:nvSpPr>
        <p:spPr>
          <a:xfrm>
            <a:off x="11531" y="4812826"/>
            <a:ext cx="408337" cy="270314"/>
          </a:xfrm>
          <a:prstGeom prst="rect">
            <a:avLst/>
          </a:prstGeom>
        </p:spPr>
        <p:txBody>
          <a:bodyPr lIns="41343" tIns="20672" rIns="41343" bIns="20672" anchor="t"/>
          <a:lstStyle>
            <a:defPPr>
              <a:defRPr lang="en-US"/>
            </a:defPPr>
            <a:lvl1pPr marL="0" indent="-228600" algn="l" defTabSz="42245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1226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2453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3679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4906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6132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7358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8585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9811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rtl="1">
              <a:buFont typeface="Arial" panose="020B0604020202020204" pitchFamily="34" charset="0"/>
              <a:buNone/>
            </a:pPr>
            <a:fld id="{CC8EEAB0-D08A-4813-B289-1CB092A93F8D}" type="slidenum">
              <a:rPr lang="he-IL" sz="120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86EBF2-A403-F622-0C00-975C666EE376}"/>
              </a:ext>
            </a:extLst>
          </p:cNvPr>
          <p:cNvCxnSpPr>
            <a:cxnSpLocks/>
          </p:cNvCxnSpPr>
          <p:nvPr userDrawn="1"/>
        </p:nvCxnSpPr>
        <p:spPr>
          <a:xfrm>
            <a:off x="132224" y="4712255"/>
            <a:ext cx="8879552" cy="0"/>
          </a:xfrm>
          <a:prstGeom prst="line">
            <a:avLst/>
          </a:prstGeom>
          <a:ln w="95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E510B60E-25F2-BF13-C4F7-5E5AC4932D46}"/>
              </a:ext>
            </a:extLst>
          </p:cNvPr>
          <p:cNvSpPr txBox="1">
            <a:spLocks/>
          </p:cNvSpPr>
          <p:nvPr userDrawn="1"/>
        </p:nvSpPr>
        <p:spPr>
          <a:xfrm>
            <a:off x="6662057" y="4809216"/>
            <a:ext cx="2378182" cy="270314"/>
          </a:xfrm>
          <a:prstGeom prst="rect">
            <a:avLst/>
          </a:prstGeom>
        </p:spPr>
        <p:txBody>
          <a:bodyPr lIns="41343" tIns="20672" rIns="41343" bIns="20672" anchor="t"/>
          <a:lstStyle>
            <a:defPPr>
              <a:defRPr lang="en-US"/>
            </a:defPPr>
            <a:lvl1pPr marL="0" indent="-228600" algn="l" defTabSz="42245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1226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2453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3679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4906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6132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7358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8585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9811" indent="-228600" algn="l" defTabSz="4224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rtl="1">
              <a:buFont typeface="Arial" panose="020B0604020202020204" pitchFamily="34" charset="0"/>
              <a:buNone/>
            </a:pPr>
            <a:r>
              <a:rPr lang="he-IL" sz="1200" b="0" u="none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שטחים גליליים נגב מזרחי</a:t>
            </a:r>
            <a:endParaRPr lang="en-US" sz="1200" b="0" u="none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9DC909-D389-DED8-7C16-D1D66FCF2F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157" y="4809217"/>
            <a:ext cx="462186" cy="24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5A87F-6CDE-2E77-B653-A92AD4278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332" y="4788463"/>
            <a:ext cx="813846" cy="2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27380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4934C-D106-B529-63D1-DDE84393A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4114" y="278043"/>
            <a:ext cx="4419601" cy="1035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dirty="0"/>
              <a:t>תכנית האב לשטחים הגליליים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dirty="0"/>
              <a:t>באשכול נגב מזרחי 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2E359-8C24-01A7-8006-40E8DA7D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643" y="569519"/>
            <a:ext cx="1714127" cy="5724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9FB5E02-312C-4491-EE11-084F176E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56" y="278043"/>
            <a:ext cx="1637926" cy="86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BCDBF-45BA-E33F-E1F8-4E2B605E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56562" cy="5143500"/>
          </a:xfrm>
          <a:prstGeom prst="rect">
            <a:avLst/>
          </a:prstGeom>
        </p:spPr>
      </p:pic>
      <p:pic>
        <p:nvPicPr>
          <p:cNvPr id="8" name="Picture 7" descr="A aerial view of a sandy area&#10;&#10;Description automatically generated">
            <a:extLst>
              <a:ext uri="{FF2B5EF4-FFF2-40B4-BE49-F238E27FC236}">
                <a16:creationId xmlns:a16="http://schemas.microsoft.com/office/drawing/2014/main" id="{306501D9-1B23-F637-59C9-5078E4AEA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2"/>
          <a:stretch/>
        </p:blipFill>
        <p:spPr>
          <a:xfrm rot="10800000">
            <a:off x="5306837" y="3135086"/>
            <a:ext cx="3837163" cy="2008414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FF2665E-31D5-3738-8671-A5CC86E7C8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342" y="7258"/>
            <a:ext cx="3461657" cy="11538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he-IL" dirty="0"/>
              <a:t>דוגמאות פרויקטים - תשתיות </a:t>
            </a:r>
          </a:p>
          <a:p>
            <a:endParaRPr lang="he-IL" dirty="0"/>
          </a:p>
          <a:p>
            <a:r>
              <a:rPr lang="he-IL" dirty="0"/>
              <a:t>כבישים</a:t>
            </a:r>
          </a:p>
        </p:txBody>
      </p:sp>
    </p:spTree>
    <p:extLst>
      <p:ext uri="{BB962C8B-B14F-4D97-AF65-F5344CB8AC3E}">
        <p14:creationId xmlns:p14="http://schemas.microsoft.com/office/powerpoint/2010/main" val="318676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C8FC3-6672-4605-851E-4EF20C3D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20699" cy="5143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60A54-DCA2-FC87-6F4C-22B137DD93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665CF0D-3FD0-0D56-57E7-7A159D491580}"/>
              </a:ext>
            </a:extLst>
          </p:cNvPr>
          <p:cNvSpPr txBox="1">
            <a:spLocks/>
          </p:cNvSpPr>
          <p:nvPr/>
        </p:nvSpPr>
        <p:spPr>
          <a:xfrm>
            <a:off x="5871028" y="-1"/>
            <a:ext cx="3272972" cy="1204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u="sng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דוגמאות פרויקטים - פיתוח</a:t>
            </a:r>
          </a:p>
          <a:p>
            <a:endParaRPr lang="he-IL" dirty="0"/>
          </a:p>
          <a:p>
            <a:r>
              <a:rPr lang="he-IL" dirty="0"/>
              <a:t>אגרו-</a:t>
            </a:r>
            <a:r>
              <a:rPr lang="he-IL" dirty="0" err="1"/>
              <a:t>וולטאי</a:t>
            </a:r>
            <a:endParaRPr lang="he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976F84-955D-A92C-FFF8-9B349EF4E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70" r="22506"/>
          <a:stretch/>
        </p:blipFill>
        <p:spPr>
          <a:xfrm>
            <a:off x="4114800" y="3032997"/>
            <a:ext cx="5029200" cy="211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9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1028" y="-1"/>
            <a:ext cx="3272972" cy="131354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e-IL" dirty="0"/>
              <a:t>דוגמאות פרויקטים - פיתוח</a:t>
            </a:r>
          </a:p>
          <a:p>
            <a:endParaRPr lang="he-IL" dirty="0"/>
          </a:p>
          <a:p>
            <a:r>
              <a:rPr lang="he-IL" dirty="0"/>
              <a:t>קידום עסקים מקומיים,</a:t>
            </a:r>
          </a:p>
          <a:p>
            <a:r>
              <a:rPr lang="he-IL" dirty="0"/>
              <a:t>קידום תיירות.</a:t>
            </a: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68D8FB82-81E8-A697-C72A-105148FF8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1693" r="597" b="7867"/>
          <a:stretch/>
        </p:blipFill>
        <p:spPr>
          <a:xfrm>
            <a:off x="123370" y="-1"/>
            <a:ext cx="5747657" cy="4651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4FCC8-9592-DB4E-A5BA-BA1662E3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18" y="2006079"/>
            <a:ext cx="4186082" cy="31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04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7314" y="0"/>
            <a:ext cx="3236686" cy="119017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he-IL" dirty="0"/>
              <a:t>דוגמאות פרויקטים - שימור </a:t>
            </a:r>
          </a:p>
          <a:p>
            <a:endParaRPr lang="he-IL" dirty="0"/>
          </a:p>
          <a:p>
            <a:r>
              <a:rPr lang="he-IL" dirty="0"/>
              <a:t>שיקום נחלים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9C35F-246A-B6B8-111B-FEED6707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" y="1259439"/>
            <a:ext cx="8853714" cy="34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0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A0D3D5-D5F5-9473-57F8-9F4077CCC8BE}"/>
              </a:ext>
            </a:extLst>
          </p:cNvPr>
          <p:cNvSpPr txBox="1">
            <a:spLocks/>
          </p:cNvSpPr>
          <p:nvPr/>
        </p:nvSpPr>
        <p:spPr>
          <a:xfrm>
            <a:off x="5907314" y="0"/>
            <a:ext cx="3236686" cy="1190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u="sng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דוגמאות פרויקטים - שימור </a:t>
            </a:r>
          </a:p>
          <a:p>
            <a:endParaRPr lang="he-IL" dirty="0"/>
          </a:p>
          <a:p>
            <a:r>
              <a:rPr lang="he-IL" dirty="0"/>
              <a:t>שיקום נוף-תרבות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B1DF9-4B5A-01A2-D6BE-64FEBB96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1190172"/>
            <a:ext cx="6306457" cy="342201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B68F7A-DFF6-D33E-EAE5-B09205BAFB31}"/>
              </a:ext>
            </a:extLst>
          </p:cNvPr>
          <p:cNvSpPr txBox="1">
            <a:spLocks/>
          </p:cNvSpPr>
          <p:nvPr/>
        </p:nvSpPr>
        <p:spPr>
          <a:xfrm>
            <a:off x="6828971" y="1322613"/>
            <a:ext cx="2242459" cy="324757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kern="0" dirty="0"/>
              <a:t>תכנון האזור – יחסי בנוי פתוח.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kern="0" dirty="0"/>
              <a:t>מבנים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kern="0" dirty="0"/>
              <a:t>חקלאות, רעייה.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kern="0" dirty="0"/>
              <a:t>מורשת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b="1" u="sng" kern="0" dirty="0"/>
              <a:t>קהילה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he-IL" kern="0" dirty="0"/>
          </a:p>
        </p:txBody>
      </p:sp>
    </p:spTree>
    <p:extLst>
      <p:ext uri="{BB962C8B-B14F-4D97-AF65-F5344CB8AC3E}">
        <p14:creationId xmlns:p14="http://schemas.microsoft.com/office/powerpoint/2010/main" val="398590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8400" y="0"/>
            <a:ext cx="4165600" cy="116114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e-IL" dirty="0"/>
              <a:t>דוגמאות פרויקטים – מרחב ציבורי</a:t>
            </a:r>
          </a:p>
          <a:p>
            <a:endParaRPr lang="he-IL" dirty="0"/>
          </a:p>
          <a:p>
            <a:r>
              <a:rPr lang="he-IL" dirty="0"/>
              <a:t>מרכזים ציבוריים מקומיים ואזוריים.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C2053-CB70-2503-C8E0-927A09F2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8" y="-1"/>
            <a:ext cx="4261848" cy="351971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4D886E-CA79-DE19-386F-DE028EFAD286}"/>
              </a:ext>
            </a:extLst>
          </p:cNvPr>
          <p:cNvSpPr txBox="1">
            <a:spLocks/>
          </p:cNvSpPr>
          <p:nvPr/>
        </p:nvSpPr>
        <p:spPr>
          <a:xfrm>
            <a:off x="6828971" y="1322613"/>
            <a:ext cx="2242459" cy="324757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מקומי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מעונות יום.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גני ילדים.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טיפת חלב וקופת חולים.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שירותי רווחה וחברה.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מרכז חוסן.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שירותי חירום.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מרחב מוגן.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מרכז לימוד - עברית, מחשבים... * נפרד לנערות.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מרכז קהילתי.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מסחר קמעונאי בסיסי.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D07610-C2AA-1E6C-FC85-53F0897A9F90}"/>
              </a:ext>
            </a:extLst>
          </p:cNvPr>
          <p:cNvSpPr txBox="1">
            <a:spLocks/>
          </p:cNvSpPr>
          <p:nvPr/>
        </p:nvSpPr>
        <p:spPr>
          <a:xfrm>
            <a:off x="4539339" y="1322614"/>
            <a:ext cx="2242459" cy="242933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אזורי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מכללה, קריית חינוך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מרכז תרבות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דת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שירותים אזוריים, משרדי ממשלה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מרכז ספורט, שחיה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מרכז מסחרי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- משרדים</a:t>
            </a:r>
          </a:p>
        </p:txBody>
      </p:sp>
      <p:pic>
        <p:nvPicPr>
          <p:cNvPr id="1028" name="Picture 4" descr="האוניברסיטה הפתוחה - לימודי תקשורת תואר ראשון - אתר לימודים בישראל">
            <a:extLst>
              <a:ext uri="{FF2B5EF4-FFF2-40B4-BE49-F238E27FC236}">
                <a16:creationId xmlns:a16="http://schemas.microsoft.com/office/drawing/2014/main" id="{12355D26-DC41-663D-15EE-06EB5224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6" y="3519713"/>
            <a:ext cx="4338134" cy="16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31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0B8-F83E-26A5-E496-CF35D7306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02"/>
          <a:stretch/>
        </p:blipFill>
        <p:spPr>
          <a:xfrm>
            <a:off x="0" y="1190171"/>
            <a:ext cx="9144000" cy="35249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AA0C7-CE5F-4F61-61F2-0D65F3756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5EAB42D-7C51-F53E-FD57-2CC10F2B4D2F}"/>
              </a:ext>
            </a:extLst>
          </p:cNvPr>
          <p:cNvSpPr txBox="1">
            <a:spLocks/>
          </p:cNvSpPr>
          <p:nvPr/>
        </p:nvSpPr>
        <p:spPr>
          <a:xfrm>
            <a:off x="4978400" y="0"/>
            <a:ext cx="4165600" cy="11611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u="sng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דוגמאות פרויקטים – מרחב ציבורי</a:t>
            </a:r>
          </a:p>
          <a:p>
            <a:endParaRPr lang="he-IL" dirty="0"/>
          </a:p>
          <a:p>
            <a:r>
              <a:rPr lang="he-IL" dirty="0"/>
              <a:t>קהילתי - מגרשי כדורגל</a:t>
            </a:r>
          </a:p>
        </p:txBody>
      </p:sp>
    </p:spTree>
    <p:extLst>
      <p:ext uri="{BB962C8B-B14F-4D97-AF65-F5344CB8AC3E}">
        <p14:creationId xmlns:p14="http://schemas.microsoft.com/office/powerpoint/2010/main" val="3024416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E304C9-A6DB-B415-7F37-CC131958B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79453" cy="514350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D78661F-250E-EFF6-26E7-EF643C550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4057" y="3955142"/>
            <a:ext cx="2046514" cy="950687"/>
          </a:xfrm>
          <a:solidFill>
            <a:srgbClr val="FBFFC7"/>
          </a:solidFill>
        </p:spPr>
        <p:txBody>
          <a:bodyPr/>
          <a:lstStyle/>
          <a:p>
            <a:r>
              <a:rPr lang="he-IL" sz="1600" u="none" dirty="0"/>
              <a:t>&gt; כל תכנית פרויקט מחולקת לתתי-פרויקטים לפי אפשרויות מימון ושלביות.</a:t>
            </a:r>
          </a:p>
        </p:txBody>
      </p:sp>
    </p:spTree>
    <p:extLst>
      <p:ext uri="{BB962C8B-B14F-4D97-AF65-F5344CB8AC3E}">
        <p14:creationId xmlns:p14="http://schemas.microsoft.com/office/powerpoint/2010/main" val="2970974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20623-4A5D-816A-DB9C-ADE62BF4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60" y="179967"/>
            <a:ext cx="6858594" cy="443522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F1C3269-DAE0-3C8B-1A23-BE44635E8EC5}"/>
              </a:ext>
            </a:extLst>
          </p:cNvPr>
          <p:cNvSpPr txBox="1">
            <a:spLocks/>
          </p:cNvSpPr>
          <p:nvPr/>
        </p:nvSpPr>
        <p:spPr>
          <a:xfrm>
            <a:off x="2474686" y="4642813"/>
            <a:ext cx="1302652" cy="486200"/>
          </a:xfrm>
          <a:prstGeom prst="rect">
            <a:avLst/>
          </a:prstGeom>
          <a:solidFill>
            <a:srgbClr val="FBFFC7"/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u="sng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/>
              <a:t>תודה !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C089F7-0CAD-1C0F-91C5-12A60D3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7490" y="3575079"/>
            <a:ext cx="1250950" cy="42091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he-IL" sz="2400" b="1" dirty="0"/>
              <a:t>תשתיות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58CFB2-695D-EBE4-0A4C-F0376FD1E086}"/>
              </a:ext>
            </a:extLst>
          </p:cNvPr>
          <p:cNvSpPr txBox="1">
            <a:spLocks/>
          </p:cNvSpPr>
          <p:nvPr/>
        </p:nvSpPr>
        <p:spPr>
          <a:xfrm>
            <a:off x="5758684" y="3182286"/>
            <a:ext cx="1250950" cy="420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/>
              <a:t>פיתוח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FCC291-3717-5CC9-A7C8-33CF7688FBD2}"/>
              </a:ext>
            </a:extLst>
          </p:cNvPr>
          <p:cNvSpPr txBox="1">
            <a:spLocks/>
          </p:cNvSpPr>
          <p:nvPr/>
        </p:nvSpPr>
        <p:spPr>
          <a:xfrm>
            <a:off x="5758684" y="3976943"/>
            <a:ext cx="1250950" cy="4209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/>
              <a:t>שימור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9664F0-779B-2B81-365B-7B50B951BF14}"/>
              </a:ext>
            </a:extLst>
          </p:cNvPr>
          <p:cNvSpPr txBox="1">
            <a:spLocks/>
          </p:cNvSpPr>
          <p:nvPr/>
        </p:nvSpPr>
        <p:spPr>
          <a:xfrm>
            <a:off x="3643086" y="3575079"/>
            <a:ext cx="1578950" cy="4209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/>
              <a:t>מרחב ציבורי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9CBD4D-7196-9E8E-5742-E5E5BF024FFF}"/>
              </a:ext>
            </a:extLst>
          </p:cNvPr>
          <p:cNvCxnSpPr>
            <a:stCxn id="6" idx="1"/>
            <a:endCxn id="7" idx="3"/>
          </p:cNvCxnSpPr>
          <p:nvPr/>
        </p:nvCxnSpPr>
        <p:spPr>
          <a:xfrm flipH="1" flipV="1">
            <a:off x="7009634" y="3392743"/>
            <a:ext cx="647856" cy="39279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EB123-8F62-E2FA-7FD8-BD59926DD59A}"/>
              </a:ext>
            </a:extLst>
          </p:cNvPr>
          <p:cNvCxnSpPr>
            <a:cxnSpLocks/>
            <a:stCxn id="6" idx="1"/>
            <a:endCxn id="8" idx="3"/>
          </p:cNvCxnSpPr>
          <p:nvPr/>
        </p:nvCxnSpPr>
        <p:spPr>
          <a:xfrm flipH="1">
            <a:off x="7009634" y="3785536"/>
            <a:ext cx="647856" cy="40186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6FFC9F-C762-25C2-06BD-70109A2B0BDC}"/>
              </a:ext>
            </a:extLst>
          </p:cNvPr>
          <p:cNvCxnSpPr>
            <a:cxnSpLocks/>
          </p:cNvCxnSpPr>
          <p:nvPr/>
        </p:nvCxnSpPr>
        <p:spPr>
          <a:xfrm flipH="1">
            <a:off x="5175701" y="3392743"/>
            <a:ext cx="577851" cy="20585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C6EB2E-8E6D-D4FD-BE72-F68C9B49F721}"/>
              </a:ext>
            </a:extLst>
          </p:cNvPr>
          <p:cNvCxnSpPr>
            <a:cxnSpLocks/>
          </p:cNvCxnSpPr>
          <p:nvPr/>
        </p:nvCxnSpPr>
        <p:spPr>
          <a:xfrm flipH="1" flipV="1">
            <a:off x="5195348" y="3995993"/>
            <a:ext cx="558204" cy="19140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A5573B-2285-7712-D74B-1D13B0BE87DB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>
            <a:off x="5222036" y="3785536"/>
            <a:ext cx="2435454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4914" y="-1"/>
            <a:ext cx="2046514" cy="2496458"/>
          </a:xfrm>
        </p:spPr>
        <p:txBody>
          <a:bodyPr/>
          <a:lstStyle/>
          <a:p>
            <a:r>
              <a:rPr lang="he-IL" dirty="0"/>
              <a:t>הרעיון המארגן</a:t>
            </a:r>
          </a:p>
          <a:p>
            <a:r>
              <a:rPr lang="he-IL" u="none" dirty="0"/>
              <a:t>- מרכזים וצירי צמיחה,</a:t>
            </a:r>
          </a:p>
          <a:p>
            <a:r>
              <a:rPr lang="he-IL" u="none" dirty="0"/>
              <a:t>- רב-</a:t>
            </a:r>
            <a:r>
              <a:rPr lang="he-IL" u="none" dirty="0" err="1"/>
              <a:t>תיפקודיים</a:t>
            </a:r>
            <a:r>
              <a:rPr lang="he-IL" u="none" dirty="0"/>
              <a:t>.</a:t>
            </a:r>
          </a:p>
          <a:p>
            <a:endParaRPr lang="he-IL" u="none" dirty="0"/>
          </a:p>
          <a:p>
            <a:r>
              <a:rPr lang="he-IL" u="none" dirty="0"/>
              <a:t>&gt; רשת שיתופי פעולה.</a:t>
            </a:r>
          </a:p>
        </p:txBody>
      </p:sp>
    </p:spTree>
    <p:extLst>
      <p:ext uri="{BB962C8B-B14F-4D97-AF65-F5344CB8AC3E}">
        <p14:creationId xmlns:p14="http://schemas.microsoft.com/office/powerpoint/2010/main" val="147578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נספחים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87C87-E7E4-6EE7-0B9E-B664932626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288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8D1395-3D5A-FD8B-240A-8DC1108C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השטחים</a:t>
            </a:r>
          </a:p>
          <a:p>
            <a:r>
              <a:rPr lang="he-IL" dirty="0"/>
              <a:t>הגליליים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C1732-0DC0-40DA-5253-7A79840A69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2857" y="3340164"/>
            <a:ext cx="2358572" cy="912522"/>
          </a:xfrm>
        </p:spPr>
        <p:txBody>
          <a:bodyPr/>
          <a:lstStyle/>
          <a:p>
            <a:r>
              <a:rPr lang="he-IL" dirty="0"/>
              <a:t>550,000 דונם</a:t>
            </a:r>
          </a:p>
          <a:p>
            <a:endParaRPr lang="he-IL" dirty="0"/>
          </a:p>
          <a:p>
            <a:r>
              <a:rPr lang="he-IL" dirty="0"/>
              <a:t>2.5% משטח מדינת ישראל.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64CD1-283F-1037-53C2-4C5C9CA6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1" y="148393"/>
            <a:ext cx="6424217" cy="4541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77CCF-A4A2-133C-3B91-C31789321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08" y="1523935"/>
            <a:ext cx="1722269" cy="14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5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תשתיות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 txBox="1">
            <a:spLocks/>
          </p:cNvSpPr>
          <p:nvPr/>
        </p:nvSpPr>
        <p:spPr>
          <a:xfrm>
            <a:off x="4738914" y="550635"/>
            <a:ext cx="4259943" cy="4231821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א. תשתיות ניקיון וכלליות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1. פסולת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2. ביוב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3. זיהום קרקע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4. כלבים משוטטים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5. אנטנות סלולריות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6. מרחבים מוגנים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 </a:t>
            </a:r>
            <a:endParaRPr lang="en-US" kern="5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6117094-9D6E-8541-9586-190DBA5701A0}"/>
              </a:ext>
            </a:extLst>
          </p:cNvPr>
          <p:cNvSpPr txBox="1">
            <a:spLocks/>
          </p:cNvSpPr>
          <p:nvPr/>
        </p:nvSpPr>
        <p:spPr>
          <a:xfrm>
            <a:off x="478971" y="550635"/>
            <a:ext cx="4259943" cy="4231821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ב. תשתיות תחבורה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1. כבישים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2. שבילי אופניים אזוריים - "אופני-נגב".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3. </a:t>
            </a:r>
            <a:r>
              <a:rPr lang="he-IL" kern="0" dirty="0" err="1"/>
              <a:t>תח"צ</a:t>
            </a:r>
            <a:r>
              <a:rPr lang="he-IL" kern="0" dirty="0"/>
              <a:t> פנים-יישובי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4. תחנות אוטובוס כמקשרי תחבורה (</a:t>
            </a:r>
            <a:r>
              <a:rPr lang="en-US" kern="0" dirty="0"/>
              <a:t>transport hub</a:t>
            </a:r>
            <a:r>
              <a:rPr lang="he-IL" kern="0" dirty="0"/>
              <a:t>)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5. רכבת</a:t>
            </a:r>
            <a:endParaRPr lang="en-US" kern="50" dirty="0"/>
          </a:p>
        </p:txBody>
      </p:sp>
    </p:spTree>
    <p:extLst>
      <p:ext uri="{BB962C8B-B14F-4D97-AF65-F5344CB8AC3E}">
        <p14:creationId xmlns:p14="http://schemas.microsoft.com/office/powerpoint/2010/main" val="3578054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פיתוח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1085" y="550635"/>
            <a:ext cx="3577771" cy="4231821"/>
          </a:xfrm>
        </p:spPr>
        <p:txBody>
          <a:bodyPr/>
          <a:lstStyle/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u="sng" kern="0" dirty="0">
                <a:effectLst/>
              </a:rPr>
              <a:t>ו. פיתוח חקלאות וסולארי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1. חקלאות אינטנסיבית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2. אגרו-</a:t>
            </a:r>
            <a:r>
              <a:rPr lang="he-IL" kern="0" dirty="0" err="1">
                <a:effectLst/>
              </a:rPr>
              <a:t>וולטאי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3. </a:t>
            </a:r>
            <a:r>
              <a:rPr lang="he-IL" kern="0" dirty="0" err="1">
                <a:effectLst/>
              </a:rPr>
              <a:t>קולחין</a:t>
            </a:r>
            <a:endParaRPr lang="he-IL" kern="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4. חקלאות משמרת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5. חקלאות משפחתית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6. חוות גמלים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7. חקלאות וורטיקלית </a:t>
            </a:r>
            <a:r>
              <a:rPr lang="he-IL" kern="0" dirty="0" err="1">
                <a:effectLst/>
              </a:rPr>
              <a:t>באז"ת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 </a:t>
            </a:r>
            <a:endParaRPr lang="he-IL" b="1" u="sng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3BE512-E278-E342-5BFF-9F87DC7518AE}"/>
              </a:ext>
            </a:extLst>
          </p:cNvPr>
          <p:cNvSpPr txBox="1">
            <a:spLocks/>
          </p:cNvSpPr>
          <p:nvPr/>
        </p:nvSpPr>
        <p:spPr>
          <a:xfrm>
            <a:off x="515257" y="550635"/>
            <a:ext cx="4484914" cy="4231821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ז. פיתוח עסקים מקומיים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מרכזים: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1. מרכזים מסחריים אזוריים.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2. שוק אזורי נודד.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3. מרכז מיקרו-תעשייה </a:t>
            </a:r>
            <a:r>
              <a:rPr lang="he-IL" kern="0" dirty="0" err="1"/>
              <a:t>באז"ת</a:t>
            </a:r>
            <a:r>
              <a:rPr lang="he-IL" kern="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מקומיים:</a:t>
            </a:r>
            <a:endParaRPr lang="en-US" u="sng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4. רישוי עסקים מקומיים.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5. קידום עסקים מסורתיים / תיירותיים ותיירות חקלאית.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6. קידום דוכני מזון ניידים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 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ח. פיתוח תיירות - "מרחב מארח".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1. מסלולי טיילוּת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2. הנגשת מידע למרחב תיירותי "ארץ השבטים"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3. הכשרת </a:t>
            </a:r>
            <a:r>
              <a:rPr lang="he-IL" kern="0" dirty="0" err="1"/>
              <a:t>תיירנים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4. קידום תיירות חקלאית</a:t>
            </a:r>
            <a:endParaRPr lang="he-IL" b="1" u="sng" dirty="0"/>
          </a:p>
        </p:txBody>
      </p:sp>
    </p:spTree>
    <p:extLst>
      <p:ext uri="{BB962C8B-B14F-4D97-AF65-F5344CB8AC3E}">
        <p14:creationId xmlns:p14="http://schemas.microsoft.com/office/powerpoint/2010/main" val="72230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שימור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2342" y="550635"/>
            <a:ext cx="7126515" cy="4231821"/>
          </a:xfrm>
        </p:spPr>
        <p:txBody>
          <a:bodyPr/>
          <a:lstStyle/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u="sng" kern="0" dirty="0">
                <a:effectLst/>
              </a:rPr>
              <a:t>ג. שימור סביבה פתוחה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1. השבת טבע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2. השבת טבע בשילוב חקלאות משמרת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3. שיקום נחלים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4. מעברים אקולוגיים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5. שיקום אתרי טבע.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 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endParaRPr lang="he-IL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EEF33-F672-261B-D34A-8429C88FDCB7}"/>
              </a:ext>
            </a:extLst>
          </p:cNvPr>
          <p:cNvSpPr txBox="1"/>
          <p:nvPr/>
        </p:nvSpPr>
        <p:spPr>
          <a:xfrm>
            <a:off x="578758" y="550635"/>
            <a:ext cx="45828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u="sng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ד. שימור סביבה בנויה </a:t>
            </a:r>
            <a:endParaRPr lang="en-US" sz="1600" u="sng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סקר אתרים לשימור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שיקום והנגשת אתרים גדולים - תל </a:t>
            </a:r>
            <a:r>
              <a:rPr lang="he-IL" sz="1600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עירא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שיקום והנגשת אתרים קטנים לשימור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שיקום ושימוש במתקנים חקלאיים לשימור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חפירות ארכיאולוגיות בקרבת מקורות מים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שיקום נוף תרבות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מורשת מלאכות ולא-מוחשית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u="sng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ה. שימור משולב</a:t>
            </a:r>
            <a:endParaRPr lang="en-US" sz="1600" u="sng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מרחבי שימור משולבים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1600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מנהלת שימור משולב</a:t>
            </a:r>
          </a:p>
        </p:txBody>
      </p:sp>
    </p:spTree>
    <p:extLst>
      <p:ext uri="{BB962C8B-B14F-4D97-AF65-F5344CB8AC3E}">
        <p14:creationId xmlns:p14="http://schemas.microsoft.com/office/powerpoint/2010/main" val="194468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מרחב ציבורי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0971" y="550635"/>
            <a:ext cx="3947886" cy="4231821"/>
          </a:xfrm>
        </p:spPr>
        <p:txBody>
          <a:bodyPr/>
          <a:lstStyle/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 </a:t>
            </a:r>
            <a:r>
              <a:rPr lang="he-IL" u="sng" kern="0" dirty="0">
                <a:effectLst/>
              </a:rPr>
              <a:t>ט. מרחב ציבורי - בנוי - מרכזים ציבוריים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1. מרכזים ציבוריים אזוריים.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2. מרכזי שירות.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3. מרכזי דרך ציבוריים.</a:t>
            </a:r>
            <a:endParaRPr lang="en-US" kern="50" dirty="0">
              <a:effectLst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kern="0" dirty="0">
                <a:effectLst/>
              </a:rPr>
              <a:t> </a:t>
            </a:r>
            <a:endParaRPr lang="en-US" kern="50" dirty="0">
              <a:effectLst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C9D74F7-5D4D-D94A-6667-0775285991E9}"/>
              </a:ext>
            </a:extLst>
          </p:cNvPr>
          <p:cNvSpPr txBox="1">
            <a:spLocks/>
          </p:cNvSpPr>
          <p:nvPr/>
        </p:nvSpPr>
        <p:spPr>
          <a:xfrm>
            <a:off x="754743" y="550635"/>
            <a:ext cx="3947886" cy="4231821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 </a:t>
            </a:r>
            <a:r>
              <a:rPr lang="he-IL" u="sng" kern="0" dirty="0"/>
              <a:t>י. מרחב ציבורי - פתוח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1. פארקים אזוריים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2. אתרי פנאי אקסטנסיביים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3. מגרשי כדורגל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4. מתקני משחק וכושר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5. טיילוֹת בין יישובים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6. מרחבי משפחות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7. חקלאות קהילתית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 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u="sng" kern="0" dirty="0"/>
              <a:t>י"א. מרחב ציבורי - קהילתי כלל-מרחבי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1. נאמני סביבה.</a:t>
            </a:r>
            <a:endParaRPr lang="en-US" kern="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2. שילוט סיפורים מקומיים.</a:t>
            </a:r>
            <a:endParaRPr lang="en-US" kern="50" dirty="0"/>
          </a:p>
        </p:txBody>
      </p:sp>
    </p:spTree>
    <p:extLst>
      <p:ext uri="{BB962C8B-B14F-4D97-AF65-F5344CB8AC3E}">
        <p14:creationId xmlns:p14="http://schemas.microsoft.com/office/powerpoint/2010/main" val="337683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210D8-6C5D-F41D-7634-D75FE9323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D2039-328D-7BA1-E1D5-7CFC94273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33645-CE8D-300B-DE16-25094724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3" y="210457"/>
            <a:ext cx="6378493" cy="44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1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DFC894-05C9-ED6C-59E2-8B4EFA6DE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E4AAC-57E0-26C7-B69D-CBB11E1400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5186" y="711200"/>
            <a:ext cx="5136243" cy="3911600"/>
          </a:xfrm>
        </p:spPr>
        <p:txBody>
          <a:bodyPr/>
          <a:lstStyle/>
          <a:p>
            <a:r>
              <a:rPr lang="he-IL" b="1" dirty="0"/>
              <a:t>ראיה חדשה של המרחב, שירות לתושבים  - </a:t>
            </a:r>
          </a:p>
          <a:p>
            <a:r>
              <a:rPr lang="he-IL" b="1" dirty="0"/>
              <a:t>פרויקטים בתיעדוף – הכוונה, </a:t>
            </a:r>
            <a:r>
              <a:rPr lang="he-IL" b="1" dirty="0" err="1"/>
              <a:t>חזון</a:t>
            </a:r>
            <a:r>
              <a:rPr lang="he-IL" b="1" dirty="0"/>
              <a:t>, </a:t>
            </a:r>
            <a:r>
              <a:rPr lang="he-IL" b="1" dirty="0" err="1"/>
              <a:t>שיכנוע</a:t>
            </a:r>
            <a:r>
              <a:rPr lang="he-IL" b="1" dirty="0"/>
              <a:t>, הכרח – רעיון מארגן -  במקום תלאים, במקום </a:t>
            </a:r>
            <a:r>
              <a:rPr lang="he-IL" b="1" dirty="0" err="1"/>
              <a:t>וואקומים</a:t>
            </a:r>
            <a:r>
              <a:rPr lang="he-IL" b="1" dirty="0"/>
              <a:t> / יוזמות פרטיות / עסקים כרגיל</a:t>
            </a:r>
          </a:p>
          <a:p>
            <a:endParaRPr lang="he-IL" b="1" dirty="0"/>
          </a:p>
          <a:p>
            <a:endParaRPr lang="he-IL" b="1" dirty="0"/>
          </a:p>
          <a:p>
            <a:pPr marL="285750" indent="-285750">
              <a:buFontTx/>
              <a:buChar char="-"/>
            </a:pPr>
            <a:r>
              <a:rPr lang="he-IL" b="1" dirty="0"/>
              <a:t>מבוסס על הקיים – הפיזי, שיתוף בעלי עניין ושיתוף ציבור</a:t>
            </a:r>
          </a:p>
          <a:p>
            <a:pPr marL="285750" indent="-285750">
              <a:buFontTx/>
              <a:buChar char="-"/>
            </a:pPr>
            <a:r>
              <a:rPr lang="he-IL" b="1" dirty="0"/>
              <a:t>תכנון יישום – שילוב רשויות מקומיות, אשכול, ועוד... – לפי התמחויות.</a:t>
            </a:r>
          </a:p>
          <a:p>
            <a:pPr marL="285750" indent="-285750">
              <a:buFontTx/>
              <a:buChar char="-"/>
            </a:pPr>
            <a:r>
              <a:rPr lang="he-IL" b="1" dirty="0"/>
              <a:t>&gt; תמהיל  &gt; פרויקטים – תשתיות, פיתוח, שימור, ציבורי.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51103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DFC894-05C9-ED6C-59E2-8B4EFA6DE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D6634-355A-64E2-F2FA-49328059F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96FFF-0F50-3D7C-25D7-A477CDAD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99" y="0"/>
            <a:ext cx="6535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7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המשך עבודה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FA0EF5-1C77-CB8E-2D94-EB9EC6A4D47B}"/>
              </a:ext>
            </a:extLst>
          </p:cNvPr>
          <p:cNvSpPr txBox="1">
            <a:spLocks/>
          </p:cNvSpPr>
          <p:nvPr/>
        </p:nvSpPr>
        <p:spPr>
          <a:xfrm>
            <a:off x="4151086" y="550635"/>
            <a:ext cx="4288970" cy="4231821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e-IL" sz="2400" kern="0" dirty="0"/>
              <a:t> </a:t>
            </a:r>
            <a:r>
              <a:rPr lang="he-IL" sz="2400" b="1" u="sng" kern="0" dirty="0"/>
              <a:t>תכנון היישום</a:t>
            </a:r>
            <a:endParaRPr lang="he-IL" sz="2400" kern="0" dirty="0"/>
          </a:p>
          <a:p>
            <a:pPr>
              <a:lnSpc>
                <a:spcPct val="100000"/>
              </a:lnSpc>
            </a:pPr>
            <a:endParaRPr lang="he-IL" sz="2400" b="1" u="sng" kern="0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ייזום תכנון מפורט.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ליווי, תיאום ואישור פרויקטים ויוזמות מקומיות.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מימון.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הקמה.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b="1" u="sng" kern="0" dirty="0"/>
              <a:t>&gt; ניהול </a:t>
            </a:r>
            <a:r>
              <a:rPr lang="he-IL" sz="2400" b="1" u="sng" kern="0" dirty="0" err="1"/>
              <a:t>ותיפעול</a:t>
            </a:r>
            <a:r>
              <a:rPr lang="he-IL" sz="2400" b="1" u="sng" kern="0" dirty="0"/>
              <a:t>.</a:t>
            </a:r>
            <a:endParaRPr lang="en-US" sz="2400" b="1" u="sng" kern="5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6BDE7F-FC67-14B1-B9A2-F20E192D7473}"/>
              </a:ext>
            </a:extLst>
          </p:cNvPr>
          <p:cNvSpPr txBox="1">
            <a:spLocks/>
          </p:cNvSpPr>
          <p:nvPr/>
        </p:nvSpPr>
        <p:spPr>
          <a:xfrm>
            <a:off x="921656" y="1305377"/>
            <a:ext cx="2423889" cy="1932217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b="1" u="sng" kern="0" dirty="0"/>
              <a:t>שילוב גופים: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רשויות מקומיות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האשכול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תושבים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he-IL" sz="2400" kern="0" dirty="0"/>
              <a:t>גורמים נוספים</a:t>
            </a:r>
            <a:endParaRPr lang="en-US" sz="2400" kern="5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0774AF-6CD8-6B27-798D-5B805AF2AE92}"/>
              </a:ext>
            </a:extLst>
          </p:cNvPr>
          <p:cNvCxnSpPr>
            <a:cxnSpLocks/>
          </p:cNvCxnSpPr>
          <p:nvPr/>
        </p:nvCxnSpPr>
        <p:spPr>
          <a:xfrm flipH="1">
            <a:off x="3735611" y="2355996"/>
            <a:ext cx="705760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18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המשך עבודה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4341" y="700770"/>
            <a:ext cx="4818743" cy="4231821"/>
          </a:xfrm>
        </p:spPr>
        <p:txBody>
          <a:bodyPr/>
          <a:lstStyle/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2400" b="1" kern="0" dirty="0">
                <a:effectLst/>
              </a:rPr>
              <a:t> </a:t>
            </a:r>
            <a:r>
              <a:rPr lang="he-IL" sz="2400" b="1" kern="0" dirty="0"/>
              <a:t>&gt;</a:t>
            </a:r>
            <a:r>
              <a:rPr lang="en-US" sz="2400" b="1" kern="0" dirty="0"/>
              <a:t> </a:t>
            </a:r>
            <a:r>
              <a:rPr lang="he-IL" sz="2400" b="1" kern="0" dirty="0">
                <a:effectLst/>
              </a:rPr>
              <a:t>פגישות אישיות וקבוצתיות יחד אתכם.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endParaRPr lang="he-IL" sz="2400" kern="0" dirty="0"/>
          </a:p>
          <a:p>
            <a:pPr marL="285750" indent="-285750" algn="r" rt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sz="2400" kern="0" dirty="0">
                <a:effectLst/>
              </a:rPr>
              <a:t>שיתוף נציגים, בעלי עניין והציבור הרחב</a:t>
            </a:r>
          </a:p>
          <a:p>
            <a:pPr marL="285750" indent="-285750" algn="r" rt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sz="2400" kern="0" dirty="0">
                <a:effectLst/>
              </a:rPr>
              <a:t>התייחסות </a:t>
            </a:r>
            <a:r>
              <a:rPr lang="he-IL" sz="2400" kern="0" dirty="0" err="1">
                <a:effectLst/>
              </a:rPr>
              <a:t>לתכנית</a:t>
            </a:r>
            <a:endParaRPr lang="he-IL" sz="2400" kern="0" dirty="0">
              <a:effectLst/>
            </a:endParaRPr>
          </a:p>
          <a:p>
            <a:pPr marL="285750" indent="-285750" algn="r" rt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sz="2400" kern="0" dirty="0">
                <a:effectLst/>
              </a:rPr>
              <a:t>רעיונות נוספים</a:t>
            </a:r>
          </a:p>
          <a:p>
            <a:pPr marL="285750" indent="-285750" algn="r" rt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e-IL" sz="2400" kern="0" dirty="0">
                <a:effectLst/>
              </a:rPr>
              <a:t>קידום היישומים בשטח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endParaRPr lang="he-IL" sz="2400" kern="0" dirty="0"/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he-IL" sz="2400" b="1" kern="0" dirty="0"/>
              <a:t>תודה ובהצלחה !</a:t>
            </a:r>
            <a:endParaRPr lang="en-US" sz="2400" b="1" kern="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971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8D1395-3D5A-FD8B-240A-8DC1108C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השטחים</a:t>
            </a:r>
          </a:p>
          <a:p>
            <a:r>
              <a:rPr lang="he-IL" dirty="0"/>
              <a:t>הגליליים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C1732-0DC0-40DA-5253-7A79840A69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2857" y="923535"/>
            <a:ext cx="2358572" cy="912522"/>
          </a:xfrm>
        </p:spPr>
        <p:txBody>
          <a:bodyPr/>
          <a:lstStyle/>
          <a:p>
            <a:r>
              <a:rPr lang="he-IL" dirty="0"/>
              <a:t>כ- 100,000 תושבים ביישובים לא מוכרים.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DF9D0-42BF-2E8A-2048-C8EA70D9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4" y="172886"/>
            <a:ext cx="6462320" cy="4465707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7C0A24E-BE10-38E8-0049-B20CFC597BF5}"/>
              </a:ext>
            </a:extLst>
          </p:cNvPr>
          <p:cNvSpPr txBox="1">
            <a:spLocks/>
          </p:cNvSpPr>
          <p:nvPr/>
        </p:nvSpPr>
        <p:spPr>
          <a:xfrm>
            <a:off x="6422571" y="2549979"/>
            <a:ext cx="2648858" cy="154305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u="sng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&gt; מרחב מחייב טיפול.</a:t>
            </a:r>
          </a:p>
          <a:p>
            <a:r>
              <a:rPr lang="he-IL" dirty="0"/>
              <a:t>&gt; כלל-אזורי.</a:t>
            </a:r>
          </a:p>
        </p:txBody>
      </p:sp>
    </p:spTree>
    <p:extLst>
      <p:ext uri="{BB962C8B-B14F-4D97-AF65-F5344CB8AC3E}">
        <p14:creationId xmlns:p14="http://schemas.microsoft.com/office/powerpoint/2010/main" val="373134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הסיבה </a:t>
            </a:r>
            <a:r>
              <a:rPr lang="he-IL" dirty="0" err="1"/>
              <a:t>לתכנית</a:t>
            </a:r>
            <a:r>
              <a:rPr lang="he-IL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CD1A-56F0-60A8-7CC5-C133A7623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6"/>
          <a:stretch/>
        </p:blipFill>
        <p:spPr>
          <a:xfrm>
            <a:off x="145143" y="210457"/>
            <a:ext cx="5347979" cy="44961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1329" y="550635"/>
            <a:ext cx="3267528" cy="2736851"/>
          </a:xfrm>
        </p:spPr>
        <p:txBody>
          <a:bodyPr/>
          <a:lstStyle/>
          <a:p>
            <a:r>
              <a:rPr lang="he-IL" sz="3600" b="1" dirty="0"/>
              <a:t>- צורך ברעיון מארגן – </a:t>
            </a:r>
          </a:p>
          <a:p>
            <a:r>
              <a:rPr lang="he-IL" sz="3600" b="1" dirty="0"/>
              <a:t>- מכווין פיתוח ומרחב ציבורי.</a:t>
            </a:r>
          </a:p>
          <a:p>
            <a:pPr marL="285750" indent="-285750">
              <a:buFontTx/>
              <a:buChar char="-"/>
            </a:pP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348111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הסיבה </a:t>
            </a:r>
            <a:r>
              <a:rPr lang="he-IL" dirty="0" err="1"/>
              <a:t>לתכנית</a:t>
            </a:r>
            <a:r>
              <a:rPr lang="he-IL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CD1A-56F0-60A8-7CC5-C133A7623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6"/>
          <a:stretch/>
        </p:blipFill>
        <p:spPr>
          <a:xfrm>
            <a:off x="145143" y="210457"/>
            <a:ext cx="5347979" cy="4496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B66FF2-52DB-281A-5F5A-C08DC71C9943}"/>
              </a:ext>
            </a:extLst>
          </p:cNvPr>
          <p:cNvSpPr txBox="1"/>
          <p:nvPr/>
        </p:nvSpPr>
        <p:spPr>
          <a:xfrm>
            <a:off x="5522151" y="624788"/>
            <a:ext cx="375285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285750" algn="r" rtl="1">
              <a:buFontTx/>
              <a:buChar char="-"/>
            </a:pPr>
            <a:r>
              <a:rPr lang="he-IL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אזורי – בין היישובים.</a:t>
            </a:r>
          </a:p>
          <a:p>
            <a:pPr marL="514350" indent="-285750" algn="r" rtl="1">
              <a:buFontTx/>
              <a:buChar char="-"/>
            </a:pPr>
            <a:r>
              <a:rPr lang="he-IL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מוניציפלי - מתוך היישובים אל האזור.</a:t>
            </a:r>
          </a:p>
          <a:p>
            <a:pPr marL="514350" indent="-285750" algn="r" rtl="1">
              <a:buFontTx/>
              <a:buChar char="-"/>
            </a:pPr>
            <a:endParaRPr lang="he-IL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285750" algn="r" rtl="1">
              <a:buFontTx/>
              <a:buChar char="-"/>
            </a:pPr>
            <a:r>
              <a:rPr lang="he-IL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רב-</a:t>
            </a:r>
            <a:r>
              <a:rPr lang="he-IL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תיפקודי</a:t>
            </a:r>
            <a:r>
              <a:rPr lang="he-IL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8233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עקרונות </a:t>
            </a:r>
            <a:r>
              <a:rPr lang="he-IL" dirty="0" err="1"/>
              <a:t>התכנית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3314" y="550635"/>
            <a:ext cx="7155543" cy="423182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he-IL" sz="3600" b="1" dirty="0"/>
              <a:t>בניית תהליך משותף, מתמשך.</a:t>
            </a:r>
          </a:p>
          <a:p>
            <a:endParaRPr lang="he-IL" sz="2400" b="1" dirty="0"/>
          </a:p>
          <a:p>
            <a:pPr marL="285750" indent="-285750">
              <a:buFontTx/>
              <a:buChar char="-"/>
            </a:pPr>
            <a:r>
              <a:rPr lang="he-IL" sz="2400" dirty="0"/>
              <a:t>שיתוף בעלי עניין ושיתוף ציבור.</a:t>
            </a:r>
          </a:p>
          <a:p>
            <a:pPr marL="285750" indent="-285750">
              <a:buFontTx/>
              <a:buChar char="-"/>
            </a:pPr>
            <a:r>
              <a:rPr lang="he-IL" sz="2400" dirty="0"/>
              <a:t>תכנון, יישום, ומעקב &gt; והמשך עבודה משותפת.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DDF41-439A-F50B-85B3-82EBF92B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7" y="487023"/>
            <a:ext cx="3127829" cy="1795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82080-D30D-7345-A949-6160D237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71" y="2516348"/>
            <a:ext cx="6125028" cy="20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6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עקרונות </a:t>
            </a:r>
            <a:r>
              <a:rPr lang="he-IL" dirty="0" err="1"/>
              <a:t>התכנית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3314" y="550635"/>
            <a:ext cx="7155543" cy="423182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he-IL" sz="3600" b="1" dirty="0"/>
              <a:t>קידום פרויקטים   (ולא </a:t>
            </a:r>
            <a:r>
              <a:rPr lang="he-IL" sz="3600" b="1" dirty="0" err="1"/>
              <a:t>תיחומים</a:t>
            </a:r>
            <a:r>
              <a:rPr lang="he-IL" sz="3600" b="1" dirty="0"/>
              <a:t>).</a:t>
            </a:r>
          </a:p>
          <a:p>
            <a:pPr marL="285750" indent="-285750">
              <a:buFontTx/>
              <a:buChar char="-"/>
            </a:pPr>
            <a:endParaRPr lang="he-IL" sz="2400" b="1" dirty="0"/>
          </a:p>
          <a:p>
            <a:pPr marL="285750" indent="-285750">
              <a:buFontTx/>
              <a:buChar char="-"/>
            </a:pPr>
            <a:r>
              <a:rPr lang="he-IL" sz="2400" dirty="0"/>
              <a:t>מוקדים וצירי צמיחה  &gt;  רשת שיתופי פעולה.</a:t>
            </a:r>
          </a:p>
          <a:p>
            <a:pPr marL="285750" indent="-285750">
              <a:buFontTx/>
              <a:buChar char="-"/>
            </a:pPr>
            <a:endParaRPr lang="he-IL" sz="2400" dirty="0"/>
          </a:p>
          <a:p>
            <a:pPr marL="285750" indent="-285750">
              <a:buFontTx/>
              <a:buChar char="-"/>
            </a:pPr>
            <a:r>
              <a:rPr lang="he-IL" sz="2400" dirty="0"/>
              <a:t>פרויקטים מוסכמים   &gt;  מרחב הסכמה.</a:t>
            </a:r>
          </a:p>
          <a:p>
            <a:pPr marL="285750" indent="-285750">
              <a:buFontTx/>
              <a:buChar char="-"/>
            </a:pPr>
            <a:endParaRPr lang="he-IL" sz="2400" dirty="0"/>
          </a:p>
          <a:p>
            <a:pPr marL="285750" indent="-285750">
              <a:buFontTx/>
              <a:buChar char="-"/>
            </a:pPr>
            <a:r>
              <a:rPr lang="he-IL" sz="2400" dirty="0"/>
              <a:t>הזדמנויות על בסיס הקיים  &gt;  תועלות </a:t>
            </a:r>
            <a:r>
              <a:rPr lang="he-IL" sz="2400" dirty="0" err="1"/>
              <a:t>מירביות</a:t>
            </a:r>
            <a:r>
              <a:rPr lang="he-IL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79C47-C394-D843-72B4-690DF621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2316895"/>
            <a:ext cx="2380343" cy="23570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F716A1-D8D7-05AA-E56A-27B0A7240FB2}"/>
              </a:ext>
            </a:extLst>
          </p:cNvPr>
          <p:cNvGrpSpPr/>
          <p:nvPr/>
        </p:nvGrpSpPr>
        <p:grpSpPr>
          <a:xfrm>
            <a:off x="703943" y="89046"/>
            <a:ext cx="2115715" cy="2227849"/>
            <a:chOff x="754743" y="210457"/>
            <a:chExt cx="2115715" cy="222784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D25B2-0366-6B33-4D76-5DB9288B57BD}"/>
                </a:ext>
              </a:extLst>
            </p:cNvPr>
            <p:cNvSpPr/>
            <p:nvPr/>
          </p:nvSpPr>
          <p:spPr>
            <a:xfrm>
              <a:off x="754743" y="210457"/>
              <a:ext cx="1618342" cy="1734457"/>
            </a:xfrm>
            <a:custGeom>
              <a:avLst/>
              <a:gdLst>
                <a:gd name="connsiteX0" fmla="*/ 130628 w 1618342"/>
                <a:gd name="connsiteY0" fmla="*/ 493486 h 1734457"/>
                <a:gd name="connsiteX1" fmla="*/ 994228 w 1618342"/>
                <a:gd name="connsiteY1" fmla="*/ 0 h 1734457"/>
                <a:gd name="connsiteX2" fmla="*/ 1618342 w 1618342"/>
                <a:gd name="connsiteY2" fmla="*/ 747486 h 1734457"/>
                <a:gd name="connsiteX3" fmla="*/ 442685 w 1618342"/>
                <a:gd name="connsiteY3" fmla="*/ 1734457 h 1734457"/>
                <a:gd name="connsiteX4" fmla="*/ 0 w 1618342"/>
                <a:gd name="connsiteY4" fmla="*/ 1219200 h 1734457"/>
                <a:gd name="connsiteX5" fmla="*/ 130628 w 1618342"/>
                <a:gd name="connsiteY5" fmla="*/ 493486 h 173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342" h="1734457">
                  <a:moveTo>
                    <a:pt x="130628" y="493486"/>
                  </a:moveTo>
                  <a:lnTo>
                    <a:pt x="994228" y="0"/>
                  </a:lnTo>
                  <a:lnTo>
                    <a:pt x="1618342" y="747486"/>
                  </a:lnTo>
                  <a:lnTo>
                    <a:pt x="442685" y="1734457"/>
                  </a:lnTo>
                  <a:lnTo>
                    <a:pt x="0" y="1219200"/>
                  </a:lnTo>
                  <a:lnTo>
                    <a:pt x="130628" y="49348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720F891-D31C-116C-5329-B30D8ADE3DB9}"/>
                </a:ext>
              </a:extLst>
            </p:cNvPr>
            <p:cNvSpPr/>
            <p:nvPr/>
          </p:nvSpPr>
          <p:spPr>
            <a:xfrm rot="11666895">
              <a:off x="1614972" y="972364"/>
              <a:ext cx="1255486" cy="1465942"/>
            </a:xfrm>
            <a:custGeom>
              <a:avLst/>
              <a:gdLst>
                <a:gd name="connsiteX0" fmla="*/ 254000 w 1255486"/>
                <a:gd name="connsiteY0" fmla="*/ 377371 h 1465942"/>
                <a:gd name="connsiteX1" fmla="*/ 747486 w 1255486"/>
                <a:gd name="connsiteY1" fmla="*/ 0 h 1465942"/>
                <a:gd name="connsiteX2" fmla="*/ 1255486 w 1255486"/>
                <a:gd name="connsiteY2" fmla="*/ 769257 h 1465942"/>
                <a:gd name="connsiteX3" fmla="*/ 1204686 w 1255486"/>
                <a:gd name="connsiteY3" fmla="*/ 812800 h 1465942"/>
                <a:gd name="connsiteX4" fmla="*/ 732972 w 1255486"/>
                <a:gd name="connsiteY4" fmla="*/ 1465942 h 1465942"/>
                <a:gd name="connsiteX5" fmla="*/ 0 w 1255486"/>
                <a:gd name="connsiteY5" fmla="*/ 986971 h 1465942"/>
                <a:gd name="connsiteX6" fmla="*/ 254000 w 1255486"/>
                <a:gd name="connsiteY6" fmla="*/ 377371 h 146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486" h="1465942">
                  <a:moveTo>
                    <a:pt x="254000" y="377371"/>
                  </a:moveTo>
                  <a:lnTo>
                    <a:pt x="747486" y="0"/>
                  </a:lnTo>
                  <a:lnTo>
                    <a:pt x="1255486" y="769257"/>
                  </a:lnTo>
                  <a:lnTo>
                    <a:pt x="1204686" y="812800"/>
                  </a:lnTo>
                  <a:lnTo>
                    <a:pt x="732972" y="1465942"/>
                  </a:lnTo>
                  <a:lnTo>
                    <a:pt x="0" y="986971"/>
                  </a:lnTo>
                  <a:lnTo>
                    <a:pt x="254000" y="37737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E76FF8-48A6-CECC-1483-26247D1B4B60}"/>
              </a:ext>
            </a:extLst>
          </p:cNvPr>
          <p:cNvCxnSpPr>
            <a:cxnSpLocks/>
          </p:cNvCxnSpPr>
          <p:nvPr/>
        </p:nvCxnSpPr>
        <p:spPr>
          <a:xfrm>
            <a:off x="1456869" y="1823503"/>
            <a:ext cx="0" cy="55426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473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עקרונות </a:t>
            </a:r>
            <a:r>
              <a:rPr lang="he-IL" dirty="0" err="1"/>
              <a:t>התכנית</a:t>
            </a:r>
            <a:r>
              <a:rPr lang="he-IL" dirty="0"/>
              <a:t> – רב-</a:t>
            </a:r>
            <a:r>
              <a:rPr lang="he-IL" dirty="0" err="1"/>
              <a:t>תיפקודי</a:t>
            </a:r>
            <a:r>
              <a:rPr lang="he-IL" dirty="0"/>
              <a:t> 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8BCD-4EBF-0F68-433C-641136399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6549" y="1724252"/>
            <a:ext cx="1250950" cy="42091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he-IL" sz="2400" b="1" dirty="0"/>
              <a:t>תשתיות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EA308E-EB20-69F6-BC94-2E010BBC1350}"/>
              </a:ext>
            </a:extLst>
          </p:cNvPr>
          <p:cNvSpPr txBox="1">
            <a:spLocks/>
          </p:cNvSpPr>
          <p:nvPr/>
        </p:nvSpPr>
        <p:spPr>
          <a:xfrm>
            <a:off x="4294413" y="1331459"/>
            <a:ext cx="1250950" cy="420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/>
              <a:t>פיתוח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DFCCF5A-24C2-099F-8E35-AE4C22F48805}"/>
              </a:ext>
            </a:extLst>
          </p:cNvPr>
          <p:cNvSpPr txBox="1">
            <a:spLocks/>
          </p:cNvSpPr>
          <p:nvPr/>
        </p:nvSpPr>
        <p:spPr>
          <a:xfrm>
            <a:off x="4294413" y="2126116"/>
            <a:ext cx="1250950" cy="4209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/>
              <a:t>שימור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A3D3772-01EF-2984-CC3D-858AD6D162E1}"/>
              </a:ext>
            </a:extLst>
          </p:cNvPr>
          <p:cNvSpPr txBox="1">
            <a:spLocks/>
          </p:cNvSpPr>
          <p:nvPr/>
        </p:nvSpPr>
        <p:spPr>
          <a:xfrm>
            <a:off x="1381576" y="1724252"/>
            <a:ext cx="1757135" cy="4209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/>
              <a:t>מרחב ציבורי</a:t>
            </a:r>
            <a:endParaRPr lang="he-IL" b="1" dirty="0"/>
          </a:p>
          <a:p>
            <a:endParaRPr lang="he-IL" b="1" dirty="0"/>
          </a:p>
          <a:p>
            <a:endParaRPr lang="he-IL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32B84F-BB54-5419-DC12-5D3C323BF027}"/>
              </a:ext>
            </a:extLst>
          </p:cNvPr>
          <p:cNvCxnSpPr>
            <a:stCxn id="3" idx="1"/>
            <a:endCxn id="4" idx="3"/>
          </p:cNvCxnSpPr>
          <p:nvPr/>
        </p:nvCxnSpPr>
        <p:spPr>
          <a:xfrm flipH="1" flipV="1">
            <a:off x="5545363" y="1541916"/>
            <a:ext cx="1141186" cy="39279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A46039-8C50-A414-A6A6-3A1AAB5F0EA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5545363" y="1934709"/>
            <a:ext cx="1141186" cy="38780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3AD41B-38FC-FAE7-A9C6-24B2E20F5C93}"/>
              </a:ext>
            </a:extLst>
          </p:cNvPr>
          <p:cNvCxnSpPr>
            <a:cxnSpLocks/>
          </p:cNvCxnSpPr>
          <p:nvPr/>
        </p:nvCxnSpPr>
        <p:spPr>
          <a:xfrm flipH="1">
            <a:off x="3098345" y="1541916"/>
            <a:ext cx="1181552" cy="19390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96949F-A10E-28D2-94AE-49C7CE431E68}"/>
              </a:ext>
            </a:extLst>
          </p:cNvPr>
          <p:cNvCxnSpPr>
            <a:cxnSpLocks/>
          </p:cNvCxnSpPr>
          <p:nvPr/>
        </p:nvCxnSpPr>
        <p:spPr>
          <a:xfrm flipH="1" flipV="1">
            <a:off x="3124195" y="2105253"/>
            <a:ext cx="1155702" cy="2313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5EC8BA8-A5DB-9B79-02B1-73B4F09FB86B}"/>
              </a:ext>
            </a:extLst>
          </p:cNvPr>
          <p:cNvSpPr txBox="1">
            <a:spLocks/>
          </p:cNvSpPr>
          <p:nvPr/>
        </p:nvSpPr>
        <p:spPr>
          <a:xfrm>
            <a:off x="6437087" y="2322512"/>
            <a:ext cx="1500414" cy="675823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תשתיות בסיס,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תשתיות חיבורים.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303D98-0CA7-9BE6-3E40-72327253C449}"/>
              </a:ext>
            </a:extLst>
          </p:cNvPr>
          <p:cNvSpPr txBox="1">
            <a:spLocks/>
          </p:cNvSpPr>
          <p:nvPr/>
        </p:nvSpPr>
        <p:spPr>
          <a:xfrm>
            <a:off x="3788228" y="420914"/>
            <a:ext cx="1887765" cy="114436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חקלאות וסולארי,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עסקים מקומיים,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תיירות.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C15896-EB1B-5C2B-A06C-8D6255C6376E}"/>
              </a:ext>
            </a:extLst>
          </p:cNvPr>
          <p:cNvSpPr txBox="1">
            <a:spLocks/>
          </p:cNvSpPr>
          <p:nvPr/>
        </p:nvSpPr>
        <p:spPr>
          <a:xfrm>
            <a:off x="3788228" y="2717574"/>
            <a:ext cx="1887765" cy="114436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סביבה פתוחה ובנויה,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מורשת.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78AA10-A1D6-A72E-CD58-903F933F5446}"/>
              </a:ext>
            </a:extLst>
          </p:cNvPr>
          <p:cNvSpPr txBox="1">
            <a:spLocks/>
          </p:cNvSpPr>
          <p:nvPr/>
        </p:nvSpPr>
        <p:spPr>
          <a:xfrm>
            <a:off x="1265462" y="2336573"/>
            <a:ext cx="1887765" cy="114436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u="none" kern="12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lang="he-IL" sz="1600" b="0" u="none" kern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מרכזים ציבוריים,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e-IL" kern="0" dirty="0"/>
              <a:t>שטחים פתוחים, מרחבים קהילתיים.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855AA5-807A-87AF-4E58-4A2AE37C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9" y="3329895"/>
            <a:ext cx="7864522" cy="13793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AD1219-75FE-D1FE-CF42-C6A8337AC048}"/>
              </a:ext>
            </a:extLst>
          </p:cNvPr>
          <p:cNvCxnSpPr>
            <a:cxnSpLocks/>
            <a:stCxn id="3" idx="1"/>
            <a:endCxn id="6" idx="3"/>
          </p:cNvCxnSpPr>
          <p:nvPr/>
        </p:nvCxnSpPr>
        <p:spPr>
          <a:xfrm flipH="1">
            <a:off x="3138711" y="1934709"/>
            <a:ext cx="3547838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20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899E149-05CF-6800-BC51-7F7C7B02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5666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836128-A91D-EC24-4DF4-B825064F2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342" y="7258"/>
            <a:ext cx="3461657" cy="11538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he-IL" dirty="0"/>
              <a:t>דוגמאות פרויקטים - תשתיות </a:t>
            </a:r>
          </a:p>
          <a:p>
            <a:endParaRPr lang="he-IL" dirty="0"/>
          </a:p>
          <a:p>
            <a:r>
              <a:rPr lang="he-IL" dirty="0"/>
              <a:t>פסולת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E84928-0A02-F8FF-0965-FC4548D34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901" y="2626426"/>
            <a:ext cx="4216099" cy="25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17265"/>
      </p:ext>
    </p:extLst>
  </p:cSld>
  <p:clrMapOvr>
    <a:masterClrMapping/>
  </p:clrMapOvr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ריק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B5A929D2B6A61B49B905C058A761E22E" ma:contentTypeVersion="41" ma:contentTypeDescription="צור מסמך חדש." ma:contentTypeScope="" ma:versionID="753d403d0ecb21b9abed59a22a387485">
  <xsd:schema xmlns:xsd="http://www.w3.org/2001/XMLSchema" xmlns:xs="http://www.w3.org/2001/XMLSchema" xmlns:p="http://schemas.microsoft.com/office/2006/metadata/properties" xmlns:ns2="00dbb351-a3df-4f49-8be1-37de579110ae" xmlns:ns3="6bd09e9d-22ec-41c7-abc3-31a4b93de77c" xmlns:ns4="66de57b7-cc57-4e95-8777-9109a0275284" targetNamespace="http://schemas.microsoft.com/office/2006/metadata/properties" ma:root="true" ma:fieldsID="18f23169918df0e6e1acca5335d7a42e" ns2:_="" ns3:_="" ns4:_="">
    <xsd:import namespace="00dbb351-a3df-4f49-8be1-37de579110ae"/>
    <xsd:import namespace="6bd09e9d-22ec-41c7-abc3-31a4b93de77c"/>
    <xsd:import namespace="66de57b7-cc57-4e95-8777-9109a027528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x05de__x05e1__x05e4__x05e8__x05e4__x05e8__x05d5__x05d9__x05e7__x05d8_" minOccurs="0"/>
                <xsd:element ref="ns2:_x05e9__x05dd__x05e4__x05e8__x05d5__x05d9__x05e7__x05d8_" minOccurs="0"/>
                <xsd:element ref="ns2:_x05e9__x05dd__x05dc__x05e7__x05d5__x05d7_" minOccurs="0"/>
                <xsd:element ref="ns2:_x05de__x05e0__x05d4__x05dc__x05e4__x05e8__x05d5__x05d9__x05e7__x05d8_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_x05de__x05d7__x05dc__x05e7__x05d4_" minOccurs="0"/>
                <xsd:element ref="ns2:_x05ea__x05d7__x05d5__x05dd_" minOccurs="0"/>
                <xsd:element ref="ns2:_x05ea__x05ea__x05e0__x05d5__x05e9__x05d0_" minOccurs="0"/>
                <xsd:element ref="ns2:_x05de__x05e0__x05d4__x05dc__x05d4__x05e4__x05e8__x05d5__x05d9__x05e7__x05d8_" minOccurs="0"/>
                <xsd:element ref="ns2:_x05de__x05e1__x05d4__x05e6__x05e2__x05ea__x05de__x05d7__x05d9__x05e8_" minOccurs="0"/>
                <xsd:element ref="ns2:_x05d0__x05d5__x05d8__x05d5__x05e7__x05d3_" minOccurs="0"/>
                <xsd:element ref="ns2:GIS" minOccurs="0"/>
                <xsd:element ref="ns2:_x05de__x05d5__x05d3__x05e8__x05d4__x05d9__x05d3__x05e8__x05d5__x05dc__x05d5__x05d2__x05d9_" minOccurs="0"/>
                <xsd:element ref="ns2:_x05de__x05d5__x05d3__x05dc__x05d0__x05d9__x05db__x05d5__x05ea__x05d0__x05d5__x05d5__x05d9__x05e8_" minOccurs="0"/>
                <xsd:element ref="ns2:_x05ea__x05d9__x05d5__x05d2__x05d9__x05dd_" minOccurs="0"/>
                <xsd:element ref="ns2:_x05e9__x05dd__x05d4__x05e6__x05e2__x05ea__x05d4__x05de__x05d7__x05d9__x05e8_" minOccurs="0"/>
                <xsd:element ref="ns2:_x05de__x05e1__x05e4__x05e8__x05d4__x05e6__x05e2__x05d4_" minOccurs="0"/>
                <xsd:element ref="ns2:_x05de__x05d7__x05dc__x05e7__x05d4__x002d__x05d4__x05e6__x05e2__x05d5__x05ea__x05de__x05d7__x05d9__x05e8_" minOccurs="0"/>
                <xsd:element ref="ns2:_x05ea__x05d7__x05d5__x05dd__x002d__x05d4__x05e6__x05e2__x05d5__x05ea__x05de__x05d7__x05d9__x05e8_" minOccurs="0"/>
                <xsd:element ref="ns2:_x05de__x05e0__x05d4__x05dc__x05d4__x05e6__x05e2__x05ea__x05d4__x05de__x05d7__x05d9__x05e8_" minOccurs="0"/>
                <xsd:element ref="ns2:_x05e9__x05dd__x05d4__x05dc__x05e7__x05d5__x05d7__x0028__x05d7__x05d1__x05e8__x05d4__x0029_" minOccurs="0"/>
                <xsd:element ref="ns2:_x05e9__x05dd__x05d4__x05dc__x05e7__x05d5__x05d7__x002d__x05d4__x05e6__x05e2__x05d5__x05ea__x05de__x05d7__x05d9__x05e8_" minOccurs="0"/>
                <xsd:element ref="ns2:_x05ea__x05d9__x05d5__x05d2__x05d9__x05dd__x002d__x05d4__x05e6__x05e2__x05d5__x05ea__x05de__x05d7__x05d9__x05e8_" minOccurs="0"/>
                <xsd:element ref="ns2:MediaServiceSearchProperties" minOccurs="0"/>
                <xsd:element ref="ns4:מנהל_x0020_פרויקט" minOccurs="0"/>
                <xsd:element ref="ns4:מספר_x0020_פרויקט" minOccurs="0"/>
                <xsd:element ref="ns4:שם_x0020_לקוח" minOccurs="0"/>
                <xsd:element ref="ns4:שם_x0020_פרויקט" minOccurs="0"/>
                <xsd:element ref="ns2:test111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bb351-a3df-4f49-8be1-37de579110a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תגיות תמונה" ma:readOnly="false" ma:fieldId="{5cf76f15-5ced-4ddc-b409-7134ff3c332f}" ma:taxonomyMulti="true" ma:sspId="ba0faf19-31c5-45ee-bcc1-19114bc762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x05de__x05e1__x05e4__x05e8__x05e4__x05e8__x05d5__x05d9__x05e7__x05d8_" ma:index="16" nillable="true" ma:displayName="MP/מס' פרויקט" ma:format="Dropdown" ma:internalName="_x05de__x05e1__x05e4__x05e8__x05e4__x05e8__x05d5__x05d9__x05e7__x05d8_" ma:percentage="FALSE">
      <xsd:simpleType>
        <xsd:restriction base="dms:Number"/>
      </xsd:simpleType>
    </xsd:element>
    <xsd:element name="_x05e9__x05dd__x05e4__x05e8__x05d5__x05d9__x05e7__x05d8_" ma:index="17" nillable="true" ma:displayName="שם הפרויקט" ma:format="Dropdown" ma:internalName="_x05e9__x05dd__x05e4__x05e8__x05d5__x05d9__x05e7__x05d8_">
      <xsd:simpleType>
        <xsd:restriction base="dms:Text">
          <xsd:maxLength value="255"/>
        </xsd:restriction>
      </xsd:simpleType>
    </xsd:element>
    <xsd:element name="_x05e9__x05dd__x05dc__x05e7__x05d5__x05d7_" ma:index="18" nillable="true" ma:displayName="שם הלקוח" ma:format="Dropdown" ma:internalName="_x05e9__x05dd__x05dc__x05e7__x05d5__x05d7_">
      <xsd:simpleType>
        <xsd:restriction base="dms:Text">
          <xsd:maxLength value="255"/>
        </xsd:restriction>
      </xsd:simpleType>
    </xsd:element>
    <xsd:element name="_x05de__x05e0__x05d4__x05dc__x05e4__x05e8__x05d5__x05d9__x05e7__x05d8_" ma:index="19" nillable="true" ma:displayName="בנעד טנא" ma:format="Dropdown" ma:list="UserInfo" ma:SharePointGroup="0" ma:internalName="_x05de__x05e0__x05d4__x05dc__x05e4__x05e8__x05d5__x05d9__x05e7__x05d8_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x05de__x05d7__x05dc__x05e7__x05d4_" ma:index="28" nillable="true" ma:displayName="מחלקה" ma:format="Dropdown" ma:internalName="_x05de__x05d7__x05dc__x05e7__x05d4_">
      <xsd:simpleType>
        <xsd:restriction base="dms:Choice">
          <xsd:enumeration value="הנדסה"/>
          <xsd:enumeration value="ייעוץ"/>
          <xsd:enumeration value="הנהלה"/>
          <xsd:enumeration value="Safe AIr"/>
        </xsd:restriction>
      </xsd:simpleType>
    </xsd:element>
    <xsd:element name="_x05ea__x05d7__x05d5__x05dd_" ma:index="29" nillable="true" ma:displayName="תחום" ma:format="Dropdown" ma:internalName="_x05ea__x05d7__x05d5__x05dd_">
      <xsd:simpleType>
        <xsd:restriction base="dms:Choice">
          <xsd:enumeration value="מט&quot;שים"/>
          <xsd:enumeration value="הידרולוגיה"/>
          <xsd:enumeration value="אוויר וריח"/>
          <xsd:enumeration value="חומרים מסוכנים"/>
          <xsd:enumeration value="שק&quot;ד"/>
          <xsd:enumeration value="כלכלה ומדיניות"/>
          <xsd:enumeration value="תשתיות פסולת"/>
          <xsd:enumeration value="ניהול פרוייקטים"/>
        </xsd:restriction>
      </xsd:simpleType>
    </xsd:element>
    <xsd:element name="_x05ea__x05ea__x05e0__x05d5__x05e9__x05d0_" ma:index="30" nillable="true" ma:displayName="תת נושא" ma:format="Dropdown" ma:internalName="_x05ea__x05ea__x05e0__x05d5__x05e9__x05d0_">
      <xsd:simpleType>
        <xsd:restriction base="dms:Text">
          <xsd:maxLength value="255"/>
        </xsd:restriction>
      </xsd:simpleType>
    </xsd:element>
    <xsd:element name="_x05de__x05e0__x05d4__x05dc__x05d4__x05e4__x05e8__x05d5__x05d9__x05e7__x05d8_" ma:index="31" nillable="true" ma:displayName="מנהל הפרויקט" ma:format="Dropdown" ma:internalName="_x05de__x05e0__x05d4__x05dc__x05d4__x05e4__x05e8__x05d5__x05d9__x05e7__x05d8_">
      <xsd:simpleType>
        <xsd:restriction base="dms:Text">
          <xsd:maxLength value="255"/>
        </xsd:restriction>
      </xsd:simpleType>
    </xsd:element>
    <xsd:element name="_x05de__x05e1__x05d4__x05e6__x05e2__x05ea__x05de__x05d7__x05d9__x05e8_" ma:index="32" nillable="true" ma:displayName="מס' הצעת מחיר" ma:format="Dropdown" ma:internalName="_x05de__x05e1__x05d4__x05e6__x05e2__x05ea__x05de__x05d7__x05d9__x05e8_" ma:percentage="FALSE">
      <xsd:simpleType>
        <xsd:restriction base="dms:Number"/>
      </xsd:simpleType>
    </xsd:element>
    <xsd:element name="_x05d0__x05d5__x05d8__x05d5__x05e7__x05d3_" ma:index="33" nillable="true" ma:displayName="אוטוקד" ma:format="Dropdown" ma:internalName="_x05d0__x05d5__x05d8__x05d5__x05e7__x05d3_">
      <xsd:simpleType>
        <xsd:restriction base="dms:Text">
          <xsd:maxLength value="255"/>
        </xsd:restriction>
      </xsd:simpleType>
    </xsd:element>
    <xsd:element name="GIS" ma:index="34" nillable="true" ma:displayName="GIS" ma:default="כן" ma:format="RadioButtons" ma:internalName="GIS">
      <xsd:simpleType>
        <xsd:restriction base="dms:Choice">
          <xsd:enumeration value="כן"/>
          <xsd:enumeration value="לא"/>
        </xsd:restriction>
      </xsd:simpleType>
    </xsd:element>
    <xsd:element name="_x05de__x05d5__x05d3__x05e8__x05d4__x05d9__x05d3__x05e8__x05d5__x05dc__x05d5__x05d2__x05d9_" ma:index="35" nillable="true" ma:displayName="מודר הידרולוגי" ma:format="Dropdown" ma:internalName="_x05de__x05d5__x05d3__x05e8__x05d4__x05d9__x05d3__x05e8__x05d5__x05dc__x05d5__x05d2__x05d9_">
      <xsd:simpleType>
        <xsd:restriction base="dms:Text">
          <xsd:maxLength value="255"/>
        </xsd:restriction>
      </xsd:simpleType>
    </xsd:element>
    <xsd:element name="_x05de__x05d5__x05d3__x05dc__x05d0__x05d9__x05db__x05d5__x05ea__x05d0__x05d5__x05d5__x05d9__x05e8_" ma:index="36" nillable="true" ma:displayName="מודל איכות אוויר" ma:format="Dropdown" ma:internalName="_x05de__x05d5__x05d3__x05dc__x05d0__x05d9__x05db__x05d5__x05ea__x05d0__x05d5__x05d5__x05d9__x05e8_">
      <xsd:simpleType>
        <xsd:restriction base="dms:Text">
          <xsd:maxLength value="255"/>
        </xsd:restriction>
      </xsd:simpleType>
    </xsd:element>
    <xsd:element name="_x05ea__x05d9__x05d5__x05d2__x05d9__x05dd_" ma:index="37" nillable="true" ma:displayName="תיוגים" ma:format="Dropdown" ma:internalName="_x05ea__x05d9__x05d5__x05d2__x05d9__x05dd_">
      <xsd:simpleType>
        <xsd:restriction base="dms:Text">
          <xsd:maxLength value="255"/>
        </xsd:restriction>
      </xsd:simpleType>
    </xsd:element>
    <xsd:element name="_x05e9__x05dd__x05d4__x05e6__x05e2__x05ea__x05d4__x05de__x05d7__x05d9__x05e8_" ma:index="38" nillable="true" ma:displayName="שם הצעת המחיר" ma:format="Dropdown" ma:internalName="_x05e9__x05dd__x05d4__x05e6__x05e2__x05ea__x05d4__x05de__x05d7__x05d9__x05e8_">
      <xsd:simpleType>
        <xsd:restriction base="dms:Text">
          <xsd:maxLength value="255"/>
        </xsd:restriction>
      </xsd:simpleType>
    </xsd:element>
    <xsd:element name="_x05de__x05e1__x05e4__x05e8__x05d4__x05e6__x05e2__x05d4_" ma:index="39" nillable="true" ma:displayName="מספר הצעה" ma:format="Dropdown" ma:internalName="_x05de__x05e1__x05e4__x05e8__x05d4__x05e6__x05e2__x05d4_" ma:percentage="FALSE">
      <xsd:simpleType>
        <xsd:restriction base="dms:Number"/>
      </xsd:simpleType>
    </xsd:element>
    <xsd:element name="_x05de__x05d7__x05dc__x05e7__x05d4__x002d__x05d4__x05e6__x05e2__x05d5__x05ea__x05de__x05d7__x05d9__x05e8_" ma:index="40" nillable="true" ma:displayName="מחלקה - הצעות מחיר" ma:format="Dropdown" ma:internalName="_x05de__x05d7__x05dc__x05e7__x05d4__x002d__x05d4__x05e6__x05e2__x05d5__x05ea__x05de__x05d7__x05d9__x05e8_">
      <xsd:simpleType>
        <xsd:restriction base="dms:Text">
          <xsd:maxLength value="255"/>
        </xsd:restriction>
      </xsd:simpleType>
    </xsd:element>
    <xsd:element name="_x05ea__x05d7__x05d5__x05dd__x002d__x05d4__x05e6__x05e2__x05d5__x05ea__x05de__x05d7__x05d9__x05e8_" ma:index="41" nillable="true" ma:displayName="תחום - הצעות מחיר" ma:format="Dropdown" ma:internalName="_x05ea__x05d7__x05d5__x05dd__x002d__x05d4__x05e6__x05e2__x05d5__x05ea__x05de__x05d7__x05d9__x05e8_">
      <xsd:simpleType>
        <xsd:restriction base="dms:Text">
          <xsd:maxLength value="255"/>
        </xsd:restriction>
      </xsd:simpleType>
    </xsd:element>
    <xsd:element name="_x05de__x05e0__x05d4__x05dc__x05d4__x05e6__x05e2__x05ea__x05d4__x05de__x05d7__x05d9__x05e8_" ma:index="42" nillable="true" ma:displayName="מנהל הצעת המחיר" ma:format="Dropdown" ma:internalName="_x05de__x05e0__x05d4__x05dc__x05d4__x05e6__x05e2__x05ea__x05d4__x05de__x05d7__x05d9__x05e8_">
      <xsd:simpleType>
        <xsd:restriction base="dms:Text">
          <xsd:maxLength value="255"/>
        </xsd:restriction>
      </xsd:simpleType>
    </xsd:element>
    <xsd:element name="_x05e9__x05dd__x05d4__x05dc__x05e7__x05d5__x05d7__x0028__x05d7__x05d1__x05e8__x05d4__x0029_" ma:index="43" nillable="true" ma:displayName="שם הלקוח (חברה)" ma:format="Dropdown" ma:internalName="_x05e9__x05dd__x05d4__x05dc__x05e7__x05d5__x05d7__x0028__x05d7__x05d1__x05e8__x05d4__x0029_">
      <xsd:simpleType>
        <xsd:restriction base="dms:Text">
          <xsd:maxLength value="255"/>
        </xsd:restriction>
      </xsd:simpleType>
    </xsd:element>
    <xsd:element name="_x05e9__x05dd__x05d4__x05dc__x05e7__x05d5__x05d7__x002d__x05d4__x05e6__x05e2__x05d5__x05ea__x05de__x05d7__x05d9__x05e8_" ma:index="44" nillable="true" ma:displayName="שם הלקוח - הצעות מחיר" ma:format="Dropdown" ma:internalName="_x05e9__x05dd__x05d4__x05dc__x05e7__x05d5__x05d7__x002d__x05d4__x05e6__x05e2__x05d5__x05ea__x05de__x05d7__x05d9__x05e8_">
      <xsd:simpleType>
        <xsd:restriction base="dms:Text">
          <xsd:maxLength value="255"/>
        </xsd:restriction>
      </xsd:simpleType>
    </xsd:element>
    <xsd:element name="_x05ea__x05d9__x05d5__x05d2__x05d9__x05dd__x002d__x05d4__x05e6__x05e2__x05d5__x05ea__x05de__x05d7__x05d9__x05e8_" ma:index="45" nillable="true" ma:displayName="תיוגים - הצעות מחיר" ma:format="Dropdown" ma:internalName="_x05ea__x05d9__x05d5__x05d2__x05d9__x05dd__x002d__x05d4__x05e6__x05e2__x05d5__x05ea__x05de__x05d7__x05d9__x05e8_">
      <xsd:simpleType>
        <xsd:restriction base="dms:Text">
          <xsd:maxLength value="255"/>
        </xsd:restriction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1111" ma:index="51" nillable="true" ma:displayName="Edit Metadata" ma:description="You can edit only files metadata" ma:format="Dropdown" ma:internalName="test1111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09e9d-22ec-41c7-abc3-31a4b93de77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181e254-9ac7-4a21-88c7-e7534d9d0b06}" ma:internalName="TaxCatchAll" ma:showField="CatchAllData" ma:web="66de57b7-cc57-4e95-8777-9109a02752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e57b7-cc57-4e95-8777-9109a0275284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מנהל_x0020_פרויקט" ma:index="47" nillable="true" ma:displayName="מנהל פרויקט" ma:internalName="_x05de__x05e0__x05d4__x05dc__x0020__x05e4__x05e8__x05d5__x05d9__x05e7__x05d8_">
      <xsd:simpleType>
        <xsd:restriction base="dms:Text">
          <xsd:maxLength value="255"/>
        </xsd:restriction>
      </xsd:simpleType>
    </xsd:element>
    <xsd:element name="מספר_x0020_פרויקט" ma:index="48" nillable="true" ma:displayName="מספר פרויקט" ma:internalName="_x05de__x05e1__x05e4__x05e8__x0020__x05e4__x05e8__x05d5__x05d9__x05e7__x05d8_">
      <xsd:simpleType>
        <xsd:restriction base="dms:Text">
          <xsd:maxLength value="255"/>
        </xsd:restriction>
      </xsd:simpleType>
    </xsd:element>
    <xsd:element name="שם_x0020_לקוח" ma:index="49" nillable="true" ma:displayName="שם לקוח" ma:internalName="_x05e9__x05dd__x0020__x05dc__x05e7__x05d5__x05d7_">
      <xsd:simpleType>
        <xsd:restriction base="dms:Text">
          <xsd:maxLength value="255"/>
        </xsd:restriction>
      </xsd:simpleType>
    </xsd:element>
    <xsd:element name="שם_x0020_פרויקט" ma:index="50" nillable="true" ma:displayName="שם פרויקט" ma:internalName="_x05e9__x05dd__x0020__x05e4__x05e8__x05d5__x05d9__x05e7__x05d8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d09e9d-22ec-41c7-abc3-31a4b93de77c" xsi:nil="true"/>
    <lcf76f155ced4ddcb4097134ff3c332f xmlns="00dbb351-a3df-4f49-8be1-37de579110ae">
      <Terms xmlns="http://schemas.microsoft.com/office/infopath/2007/PartnerControls"/>
    </lcf76f155ced4ddcb4097134ff3c332f>
    <_x05ea__x05d7__x05d5__x05dd_ xmlns="00dbb351-a3df-4f49-8be1-37de579110ae" xsi:nil="true"/>
    <_x05de__x05e0__x05d4__x05dc__x05e4__x05e8__x05d5__x05d9__x05e7__x05d8_ xmlns="00dbb351-a3df-4f49-8be1-37de579110ae">
      <UserInfo>
        <DisplayName/>
        <AccountId xsi:nil="true"/>
        <AccountType/>
      </UserInfo>
    </_x05de__x05e0__x05d4__x05dc__x05e4__x05e8__x05d5__x05d9__x05e7__x05d8_>
    <_x05de__x05e1__x05e4__x05e8__x05d4__x05e6__x05e2__x05d4_ xmlns="00dbb351-a3df-4f49-8be1-37de579110ae" xsi:nil="true"/>
    <_x05de__x05e0__x05d4__x05dc__x05d4__x05e4__x05e8__x05d5__x05d9__x05e7__x05d8_ xmlns="00dbb351-a3df-4f49-8be1-37de579110ae" xsi:nil="true"/>
    <_x05de__x05d7__x05dc__x05e7__x05d4__x002d__x05d4__x05e6__x05e2__x05d5__x05ea__x05de__x05d7__x05d9__x05e8_ xmlns="00dbb351-a3df-4f49-8be1-37de579110ae" xsi:nil="true"/>
    <_x05de__x05d5__x05d3__x05dc__x05d0__x05d9__x05db__x05d5__x05ea__x05d0__x05d5__x05d5__x05d9__x05e8_ xmlns="00dbb351-a3df-4f49-8be1-37de579110ae" xsi:nil="true"/>
    <_x05de__x05e1__x05e4__x05e8__x05e4__x05e8__x05d5__x05d9__x05e7__x05d8_ xmlns="00dbb351-a3df-4f49-8be1-37de579110ae" xsi:nil="true"/>
    <_x05de__x05d7__x05dc__x05e7__x05d4_ xmlns="00dbb351-a3df-4f49-8be1-37de579110ae" xsi:nil="true"/>
    <GIS xmlns="00dbb351-a3df-4f49-8be1-37de579110ae" xsi:nil="true"/>
    <_x05de__x05e1__x05d4__x05e6__x05e2__x05ea__x05de__x05d7__x05d9__x05e8_ xmlns="00dbb351-a3df-4f49-8be1-37de579110ae" xsi:nil="true"/>
    <_x05de__x05d5__x05d3__x05e8__x05d4__x05d9__x05d3__x05e8__x05d5__x05dc__x05d5__x05d2__x05d9_ xmlns="00dbb351-a3df-4f49-8be1-37de579110ae" xsi:nil="true"/>
    <_x05e9__x05dd__x05d4__x05dc__x05e7__x05d5__x05d7__x0028__x05d7__x05d1__x05e8__x05d4__x0029_ xmlns="00dbb351-a3df-4f49-8be1-37de579110ae" xsi:nil="true"/>
    <_x05ea__x05ea__x05e0__x05d5__x05e9__x05d0_ xmlns="00dbb351-a3df-4f49-8be1-37de579110ae" xsi:nil="true"/>
    <_x05de__x05e0__x05d4__x05dc__x05d4__x05e6__x05e2__x05ea__x05d4__x05de__x05d7__x05d9__x05e8_ xmlns="00dbb351-a3df-4f49-8be1-37de579110ae" xsi:nil="true"/>
    <_x05d0__x05d5__x05d8__x05d5__x05e7__x05d3_ xmlns="00dbb351-a3df-4f49-8be1-37de579110ae" xsi:nil="true"/>
    <_x05e9__x05dd__x05dc__x05e7__x05d5__x05d7_ xmlns="00dbb351-a3df-4f49-8be1-37de579110ae" xsi:nil="true"/>
    <_x05ea__x05d7__x05d5__x05dd__x002d__x05d4__x05e6__x05e2__x05d5__x05ea__x05de__x05d7__x05d9__x05e8_ xmlns="00dbb351-a3df-4f49-8be1-37de579110ae" xsi:nil="true"/>
    <_x05e9__x05dd__x05d4__x05dc__x05e7__x05d5__x05d7__x002d__x05d4__x05e6__x05e2__x05d5__x05ea__x05de__x05d7__x05d9__x05e8_ xmlns="00dbb351-a3df-4f49-8be1-37de579110ae" xsi:nil="true"/>
    <_x05ea__x05d9__x05d5__x05d2__x05d9__x05dd_ xmlns="00dbb351-a3df-4f49-8be1-37de579110ae" xsi:nil="true"/>
    <_x05e9__x05dd__x05d4__x05e6__x05e2__x05ea__x05d4__x05de__x05d7__x05d9__x05e8_ xmlns="00dbb351-a3df-4f49-8be1-37de579110ae" xsi:nil="true"/>
    <_x05e9__x05dd__x05e4__x05e8__x05d5__x05d9__x05e7__x05d8_ xmlns="00dbb351-a3df-4f49-8be1-37de579110ae" xsi:nil="true"/>
    <_x05ea__x05d9__x05d5__x05d2__x05d9__x05dd__x002d__x05d4__x05e6__x05e2__x05d5__x05ea__x05de__x05d7__x05d9__x05e8_ xmlns="00dbb351-a3df-4f49-8be1-37de579110ae" xsi:nil="true"/>
    <מנהל_x0020_פרויקט xmlns="66de57b7-cc57-4e95-8777-9109a0275284" xsi:nil="true"/>
    <שם_x0020_לקוח xmlns="66de57b7-cc57-4e95-8777-9109a0275284" xsi:nil="true"/>
    <מספר_x0020_פרויקט xmlns="66de57b7-cc57-4e95-8777-9109a0275284" xsi:nil="true"/>
    <שם_x0020_פרויקט xmlns="66de57b7-cc57-4e95-8777-9109a0275284" xsi:nil="true"/>
    <test1111 xmlns="00dbb351-a3df-4f49-8be1-37de579110ae" xsi:nil="true"/>
  </documentManagement>
</p:properties>
</file>

<file path=customXml/itemProps1.xml><?xml version="1.0" encoding="utf-8"?>
<ds:datastoreItem xmlns:ds="http://schemas.openxmlformats.org/officeDocument/2006/customXml" ds:itemID="{DDEFB5FE-3007-41D8-AFCA-7ED0FF565E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9766D3-D767-4A85-915A-B8E9E4F599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bb351-a3df-4f49-8be1-37de579110ae"/>
    <ds:schemaRef ds:uri="6bd09e9d-22ec-41c7-abc3-31a4b93de77c"/>
    <ds:schemaRef ds:uri="66de57b7-cc57-4e95-8777-9109a0275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C7E056-7CF7-4848-B92D-AE8EB4F8BE4A}">
  <ds:schemaRefs>
    <ds:schemaRef ds:uri="00dbb351-a3df-4f49-8be1-37de579110ae"/>
    <ds:schemaRef ds:uri="66de57b7-cc57-4e95-8777-9109a0275284"/>
    <ds:schemaRef ds:uri="6bd09e9d-22ec-41c7-abc3-31a4b93de7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AvivAMCG PowerPoint Template HE</Template>
  <TotalTime>19913</TotalTime>
  <Words>839</Words>
  <Application>Microsoft Macintosh PowerPoint</Application>
  <PresentationFormat>On-screen Show (16:9)</PresentationFormat>
  <Paragraphs>215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Arial</vt:lpstr>
      <vt:lpstr>Calibri</vt:lpstr>
      <vt:lpstr>1</vt:lpstr>
      <vt:lpstr>ריק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</dc:creator>
  <cp:lastModifiedBy>Microsoft Office User</cp:lastModifiedBy>
  <cp:revision>808</cp:revision>
  <dcterms:created xsi:type="dcterms:W3CDTF">2021-06-17T20:10:07Z</dcterms:created>
  <dcterms:modified xsi:type="dcterms:W3CDTF">2026-01-20T17:24:42Z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0x010100B5A929D2B6A61B49B905C058A761E22E</vt:lpwstr>
  </property>
  <property fmtid="{D5CDD505-2E9C-101B-9397-08002B2CF9AE}" pid="3" name="Order">
    <vt:r8>266600</vt:r8>
  </property>
  <property fmtid="{D5CDD505-2E9C-101B-9397-08002B2CF9AE}" pid="4" name="MediaServiceImageTags">
    <vt:lpwstr/>
  </property>
</Properties>
</file>